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77" r:id="rId7"/>
    <p:sldId id="276" r:id="rId8"/>
    <p:sldId id="275" r:id="rId9"/>
    <p:sldId id="274" r:id="rId10"/>
    <p:sldId id="272" r:id="rId11"/>
    <p:sldId id="271" r:id="rId12"/>
    <p:sldId id="269" r:id="rId13"/>
    <p:sldId id="270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78" r:id="rId27"/>
    <p:sldId id="261" r:id="rId28"/>
    <p:sldId id="262" r:id="rId29"/>
    <p:sldId id="263" r:id="rId30"/>
    <p:sldId id="264" r:id="rId31"/>
    <p:sldId id="265" r:id="rId32"/>
    <p:sldId id="266" r:id="rId33"/>
    <p:sldId id="267" r:id="rId3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Lato" panose="020B0604020202020204" charset="0"/>
      <p:regular r:id="rId40"/>
      <p:bold r:id="rId41"/>
      <p:italic r:id="rId42"/>
      <p:boldItalic r:id="rId43"/>
    </p:embeddedFont>
    <p:embeddedFont>
      <p:font typeface="Montserrat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adepe\Google%20Drive\work-progres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Progress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Total</c:v>
                </c:pt>
                <c:pt idx="1">
                  <c:v>Testing</c:v>
                </c:pt>
                <c:pt idx="2">
                  <c:v>Prototyping</c:v>
                </c:pt>
                <c:pt idx="3">
                  <c:v>Design</c:v>
                </c:pt>
                <c:pt idx="4">
                  <c:v>Research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53.75</c:v>
                </c:pt>
                <c:pt idx="1">
                  <c:v>25</c:v>
                </c:pt>
                <c:pt idx="2">
                  <c:v>40</c:v>
                </c:pt>
                <c:pt idx="3">
                  <c:v>55</c:v>
                </c:pt>
                <c:pt idx="4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DE-44E8-8352-6AF7915D10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897828255"/>
        <c:axId val="1886348415"/>
      </c:barChart>
      <c:catAx>
        <c:axId val="18978282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348415"/>
        <c:crosses val="autoZero"/>
        <c:auto val="1"/>
        <c:lblAlgn val="ctr"/>
        <c:lblOffset val="100"/>
        <c:noMultiLvlLbl val="0"/>
      </c:catAx>
      <c:valAx>
        <c:axId val="18863484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\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7828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dfc90e960f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dfc90e960f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fc90e960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fc90e960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dfc90e960f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dfc90e960f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dfc90e960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dfc90e960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fc90e960f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dfc90e960f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dfc90e960f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dfc90e960f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dfc90e960f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dfc90e960f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fc90e960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fc90e960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dfc90e960f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dfc90e960f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fc90e960f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dfc90e960f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dfc90e960f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dfc90e960f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dfc90e960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dfc90e960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dfc90e960f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dfc90e960f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fc90e960f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dfc90e960f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dfc90e960f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dfc90e960f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fc90e960f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fc90e960f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dfc90e960f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dfc90e960f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dfc90e960f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dfc90e960f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dfc90e960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dfc90e960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dfc90e960f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dfc90e960f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dfc90e960f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dfc90e960f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fc90e960f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dfc90e960f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dfc90e960f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dfc90e960f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dfc90e960f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dfc90e960f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fc90e960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fc90e960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dfc90e960f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dfc90e960f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fc90e960f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dfc90e960f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dfc90e960f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dfc90e960f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8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Electric Blind</a:t>
            </a:r>
            <a:r>
              <a:rPr lang="en" sz="58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58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/>
              <a:t>Group 13</a:t>
            </a:r>
            <a:endParaRPr dirty="0"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2592371" y="3924924"/>
            <a:ext cx="5962280" cy="11325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/>
            <a:r>
              <a:rPr lang="en-US" sz="1600" dirty="0">
                <a:latin typeface="+mn-lt"/>
              </a:rPr>
              <a:t>Ryan Meinke (Computer Engineering)</a:t>
            </a:r>
          </a:p>
          <a:p>
            <a:pPr marL="0" lvl="0" indent="0" algn="ctr"/>
            <a:r>
              <a:rPr lang="en-US" sz="1600" dirty="0">
                <a:latin typeface="+mn-lt"/>
              </a:rPr>
              <a:t>Joshua Forrest (Electrical Engineering)</a:t>
            </a:r>
          </a:p>
          <a:p>
            <a:pPr marL="0" lvl="0" indent="0" algn="ctr"/>
            <a:r>
              <a:rPr lang="en-US" sz="1600" dirty="0">
                <a:latin typeface="+mn-lt"/>
              </a:rPr>
              <a:t>Tien Tran (Electrical Engineering)</a:t>
            </a:r>
          </a:p>
          <a:p>
            <a:pPr marL="0" lvl="0" indent="0" algn="ctr"/>
            <a:r>
              <a:rPr lang="en-US" sz="1600" dirty="0">
                <a:latin typeface="+mn-lt"/>
              </a:rPr>
              <a:t>Adedoyin Adepegba (Computer and Electrical Engineering)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1376963" y="101200"/>
            <a:ext cx="7535124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rPr lang="vi-VN" sz="3200" dirty="0"/>
              <a:t>MCM 287-18001 PIR </a:t>
            </a:r>
            <a:r>
              <a:rPr lang="vi-VN" sz="3200" dirty="0" err="1"/>
              <a:t>Sensor</a:t>
            </a:r>
            <a:endParaRPr sz="1360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E3B2FD6-6E3D-4C53-B3B5-8429A91423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98410"/>
              </p:ext>
            </p:extLst>
          </p:nvPr>
        </p:nvGraphicFramePr>
        <p:xfrm>
          <a:off x="1696437" y="1396300"/>
          <a:ext cx="6096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10635323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2824654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Specification</a:t>
                      </a:r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err="1"/>
                        <a:t>Value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043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5-20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008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Power Consumption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603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Output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High: 3.3 V                       Low: 0V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630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Sensing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492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 110 degree Cone </a:t>
                      </a:r>
                      <a:r>
                        <a:rPr lang="en-US" dirty="0" err="1"/>
                        <a:t>Anglee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8077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Repeatable 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653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Range Adjustment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4886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7D370E-9EC8-4248-A9AD-36CBECCB1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PIR Proximity Sensor</a:t>
            </a:r>
            <a:br>
              <a:rPr lang="en-US" sz="2400" dirty="0"/>
            </a:br>
            <a:endParaRPr lang="en-US" dirty="0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E5934F69-EFF6-49CD-AE0D-A31250E3D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246" y="1043657"/>
            <a:ext cx="1762963" cy="16018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C0E01E-CB6C-4EEB-9F42-77F855BD9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240" y="2977119"/>
            <a:ext cx="2287415" cy="18415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5B9BB1-BCA5-4F43-9E66-EABEB1558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197" y="3002770"/>
            <a:ext cx="2105521" cy="1841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1150620" y="-22860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600" dirty="0"/>
              <a:t>Voltage </a:t>
            </a:r>
            <a:r>
              <a:rPr lang="en-US" sz="3500" dirty="0"/>
              <a:t>Regulator</a:t>
            </a:r>
            <a:endParaRPr sz="3500" dirty="0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EAD7038B-4BFD-4C6F-9D40-C6C086F7D16F}"/>
              </a:ext>
            </a:extLst>
          </p:cNvPr>
          <p:cNvGraphicFramePr>
            <a:graphicFrameLocks/>
          </p:cNvGraphicFramePr>
          <p:nvPr/>
        </p:nvGraphicFramePr>
        <p:xfrm>
          <a:off x="1215855" y="685500"/>
          <a:ext cx="7703820" cy="2580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7940">
                  <a:extLst>
                    <a:ext uri="{9D8B030D-6E8A-4147-A177-3AD203B41FA5}">
                      <a16:colId xmlns:a16="http://schemas.microsoft.com/office/drawing/2014/main" val="1956878281"/>
                    </a:ext>
                  </a:extLst>
                </a:gridCol>
                <a:gridCol w="2567940">
                  <a:extLst>
                    <a:ext uri="{9D8B030D-6E8A-4147-A177-3AD203B41FA5}">
                      <a16:colId xmlns:a16="http://schemas.microsoft.com/office/drawing/2014/main" val="3471029306"/>
                    </a:ext>
                  </a:extLst>
                </a:gridCol>
                <a:gridCol w="2567940">
                  <a:extLst>
                    <a:ext uri="{9D8B030D-6E8A-4147-A177-3AD203B41FA5}">
                      <a16:colId xmlns:a16="http://schemas.microsoft.com/office/drawing/2014/main" val="1817749653"/>
                    </a:ext>
                  </a:extLst>
                </a:gridCol>
              </a:tblGrid>
              <a:tr h="26086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XRP7659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LM2575-ADJ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490546"/>
                  </a:ext>
                </a:extLst>
              </a:tr>
              <a:tr h="22704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Input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4.5 V – 18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 V – 37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040068"/>
                  </a:ext>
                </a:extLst>
              </a:tr>
              <a:tr h="22704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Output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3.3, 5, 12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3.3, 5, 12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062346"/>
                  </a:ext>
                </a:extLst>
              </a:tr>
              <a:tr h="22704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Output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1.5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730334"/>
                  </a:ext>
                </a:extLst>
              </a:tr>
              <a:tr h="22704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Up to 92 %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87.5 %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017536"/>
                  </a:ext>
                </a:extLst>
              </a:tr>
              <a:tr h="38597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Operating Switching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52 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109014"/>
                  </a:ext>
                </a:extLst>
              </a:tr>
              <a:tr h="22704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$ 0.8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$ 3.70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363318"/>
                  </a:ext>
                </a:extLst>
              </a:tr>
              <a:tr h="54490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Dimension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2.82 x 2.65 x 1.45 mm</a:t>
                      </a:r>
                    </a:p>
                    <a:p>
                      <a:pPr algn="ctr"/>
                      <a:r>
                        <a:rPr lang="en-US" sz="1100" dirty="0"/>
                        <a:t>(with distance between 2 pins is 0.95  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10.67 x 4.83 x 30.84 mm</a:t>
                      </a:r>
                    </a:p>
                    <a:p>
                      <a:pPr algn="ctr"/>
                      <a:r>
                        <a:rPr lang="en-US" sz="1100" dirty="0"/>
                        <a:t>(with distance between 2 pins is 1.7 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6276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B756695-B6B1-48DC-A0FE-CA3BA0BE8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031" y="3365448"/>
            <a:ext cx="1802088" cy="162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1AA113-C359-45B6-80D5-64D52A438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575" y="3365448"/>
            <a:ext cx="1735846" cy="1694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1167959" y="221877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600" dirty="0"/>
              <a:t>Testing Circuit</a:t>
            </a:r>
            <a:endParaRPr sz="3500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26A29F4-7975-4881-8CAB-E48E0E3CF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83" t="10036" r="15572" b="4122"/>
          <a:stretch/>
        </p:blipFill>
        <p:spPr>
          <a:xfrm rot="10800000">
            <a:off x="1167959" y="1391767"/>
            <a:ext cx="4941795" cy="369862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8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Software</a:t>
            </a:r>
            <a:r>
              <a:rPr lang="en" sz="58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58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rPr lang="en" sz="3500">
                <a:latin typeface="Arial"/>
                <a:ea typeface="Arial"/>
                <a:cs typeface="Arial"/>
                <a:sym typeface="Arial"/>
              </a:rPr>
              <a:t>Software Core Functionalities​</a:t>
            </a:r>
            <a:endParaRPr sz="3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3500"/>
          </a:p>
        </p:txBody>
      </p:sp>
      <p:sp>
        <p:nvSpPr>
          <p:cNvPr id="141" name="Google Shape;141;p1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711200" lvl="0" indent="-346075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Control Smart Glass​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711200" lvl="0" indent="-3460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Manage Input and Output​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5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rPr lang="en" sz="3520">
                <a:latin typeface="Arial"/>
                <a:ea typeface="Arial"/>
                <a:cs typeface="Arial"/>
                <a:sym typeface="Arial"/>
              </a:rPr>
              <a:t>Control Smart Glass Functionality​</a:t>
            </a:r>
            <a:endParaRPr sz="352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1360"/>
          </a:p>
        </p:txBody>
      </p:sp>
      <p:sp>
        <p:nvSpPr>
          <p:cNvPr id="147" name="Google Shape;147;p1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11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Simple​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711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Send signal to relay​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711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Binary Choice​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12065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Send the signal​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12065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Don't send the signal​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953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953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rPr lang="en" sz="3520">
                <a:latin typeface="Arial"/>
                <a:ea typeface="Arial"/>
                <a:cs typeface="Arial"/>
                <a:sym typeface="Arial"/>
              </a:rPr>
              <a:t>Manage Input/Output Functionality​</a:t>
            </a:r>
            <a:endParaRPr sz="352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1360"/>
          </a:p>
        </p:txBody>
      </p:sp>
      <p:sp>
        <p:nvSpPr>
          <p:cNvPr id="153" name="Google Shape;153;p16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711200" lvl="0" indent="-346075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A bit more complicated​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711200" lvl="0" indent="-3460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Multiple Types on Input/Output​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1206500" lvl="0" indent="-3460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Sensors​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1206500" lvl="0" indent="-3460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Network​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4953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5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800">
                <a:latin typeface="Arial"/>
                <a:ea typeface="Arial"/>
                <a:cs typeface="Arial"/>
                <a:sym typeface="Arial"/>
              </a:rPr>
              <a:t>Software Diagram​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0" name="Google Shape;16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1017" y="1412976"/>
            <a:ext cx="2178565" cy="347606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7"/>
          <p:cNvSpPr txBox="1"/>
          <p:nvPr/>
        </p:nvSpPr>
        <p:spPr>
          <a:xfrm>
            <a:off x="6103848" y="461809"/>
            <a:ext cx="2692800" cy="26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500">
                <a:latin typeface="Arial"/>
                <a:ea typeface="Arial"/>
                <a:cs typeface="Arial"/>
                <a:sym typeface="Arial"/>
              </a:rPr>
              <a:t>Modularization​</a:t>
            </a:r>
            <a:endParaRPr sz="3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500"/>
          </a:p>
        </p:txBody>
      </p:sp>
      <p:sp>
        <p:nvSpPr>
          <p:cNvPr id="167" name="Google Shape;167;p1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711200" lvl="0" indent="-346075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Configurability​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711200" lvl="0" indent="-3460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Continual Feature Development​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711200" lvl="0" indent="-3460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Permissions​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4953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5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rPr lang="en" sz="3500" dirty="0">
                <a:latin typeface="Arial"/>
                <a:ea typeface="Arial"/>
                <a:cs typeface="Arial"/>
                <a:sym typeface="Arial"/>
              </a:rPr>
              <a:t>Project Motivation​</a:t>
            </a:r>
            <a:endParaRPr sz="35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3500" dirty="0"/>
          </a:p>
        </p:txBody>
      </p:sp>
      <p:sp>
        <p:nvSpPr>
          <p:cNvPr id="141" name="Google Shape;141;p1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r>
              <a:rPr lang="en-US" sz="2800" dirty="0"/>
              <a:t>Create a cost-efficient and energy saving product</a:t>
            </a:r>
          </a:p>
          <a:p>
            <a:r>
              <a:rPr lang="en-US" sz="2800" dirty="0"/>
              <a:t>Automated blinds on the market presently do not allow multiple activation methods</a:t>
            </a:r>
          </a:p>
          <a:p>
            <a:r>
              <a:rPr lang="en-US" sz="2800" dirty="0"/>
              <a:t>Current automated blinds do not also give high energy efficiency</a:t>
            </a:r>
          </a:p>
          <a:p>
            <a:r>
              <a:rPr lang="en-US" sz="2800" dirty="0"/>
              <a:t>Create a low-cost, energy efficient electric blind that:</a:t>
            </a:r>
          </a:p>
          <a:p>
            <a:pPr lvl="1"/>
            <a:r>
              <a:rPr lang="en-US" sz="2400" dirty="0"/>
              <a:t>Can be activated using multiple activation methods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500">
                <a:latin typeface="Arial"/>
                <a:ea typeface="Arial"/>
                <a:cs typeface="Arial"/>
                <a:sym typeface="Arial"/>
              </a:rPr>
              <a:t>Proximity Sensor Input​</a:t>
            </a:r>
            <a:endParaRPr sz="3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500"/>
          </a:p>
        </p:txBody>
      </p:sp>
      <p:sp>
        <p:nvSpPr>
          <p:cNvPr id="173" name="Google Shape;173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711200" lvl="0" indent="-346075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Check sensor value​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711200" lvl="0" indent="-3460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Set Glass State Accordingly​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4953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5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500">
                <a:latin typeface="Arial"/>
                <a:ea typeface="Arial"/>
                <a:cs typeface="Arial"/>
                <a:sym typeface="Arial"/>
              </a:rPr>
              <a:t>IPv4 Network Input​</a:t>
            </a:r>
            <a:endParaRPr sz="3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500"/>
          </a:p>
        </p:txBody>
      </p:sp>
      <p:sp>
        <p:nvSpPr>
          <p:cNvPr id="179" name="Google Shape;179;p20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711200" lvl="0" indent="-346075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Listen on IP address/port combination for new packet​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711200" lvl="0" indent="-3460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Parse packet in accordance with custom protocol​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711200" lvl="0" indent="-3460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Process any work needed​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711200" lvl="0" indent="-3460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Send custom protocol compliant response packet​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4953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5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500">
                <a:latin typeface="Arial"/>
                <a:ea typeface="Arial"/>
                <a:cs typeface="Arial"/>
                <a:sym typeface="Arial"/>
              </a:rPr>
              <a:t>Custom Protocol​</a:t>
            </a:r>
            <a:endParaRPr sz="3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500"/>
          </a:p>
        </p:txBody>
      </p:sp>
      <p:sp>
        <p:nvSpPr>
          <p:cNvPr id="185" name="Google Shape;185;p21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711200" lvl="0" indent="-346075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What's the need?​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711200" lvl="0" indent="-3460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Computer Networks are imperfect​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711200" lvl="0" indent="-3460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Reliability vs Speed​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711200" lvl="0" indent="-3460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Modularization Standard​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711200" lvl="0" indent="-3460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Will likely make changes during testing​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5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rPr lang="en" sz="3500">
                <a:latin typeface="Arial"/>
                <a:ea typeface="Arial"/>
                <a:cs typeface="Arial"/>
                <a:sym typeface="Arial"/>
              </a:rPr>
              <a:t>Code Quality Controls​</a:t>
            </a:r>
            <a:endParaRPr sz="3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3500"/>
          </a:p>
        </p:txBody>
      </p:sp>
      <p:sp>
        <p:nvSpPr>
          <p:cNvPr id="191" name="Google Shape;191;p22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11200" lvl="0" indent="-346075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What's the need?​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711200" lvl="0" indent="-3460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Version Control​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1206500" lvl="0" indent="-3460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git​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711200" lvl="0" indent="-3460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Code Linting​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711200" lvl="0" indent="-3460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Style Guideline​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711200" lvl="0" indent="-3460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Documentation​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1206500" lvl="0" indent="-3460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Comments​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1206500" lvl="0" indent="-3460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Markdown docs​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711200" lvl="0" indent="-3460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Rigorous Code Review​</a:t>
            </a:r>
            <a:endParaRPr sz="185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300">
                <a:latin typeface="Arial"/>
                <a:ea typeface="Arial"/>
                <a:cs typeface="Arial"/>
                <a:sym typeface="Arial"/>
              </a:rPr>
              <a:t>Work Completed vs Work Remaining​</a:t>
            </a:r>
            <a:endParaRPr sz="33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300"/>
          </a:p>
        </p:txBody>
      </p:sp>
      <p:sp>
        <p:nvSpPr>
          <p:cNvPr id="197" name="Google Shape;197;p23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711200" lvl="0" indent="-311943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80769"/>
              <a:buFont typeface="Arial"/>
              <a:buChar char="●"/>
            </a:pPr>
            <a:r>
              <a:rPr lang="en" sz="2600">
                <a:latin typeface="Calibri"/>
                <a:ea typeface="Calibri"/>
                <a:cs typeface="Calibri"/>
                <a:sym typeface="Calibri"/>
              </a:rPr>
              <a:t>Need to run code​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marL="711200" lvl="0" indent="-31194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769"/>
              <a:buFont typeface="Arial"/>
              <a:buChar char="●"/>
            </a:pPr>
            <a:r>
              <a:rPr lang="en" sz="2600">
                <a:latin typeface="Calibri"/>
                <a:ea typeface="Calibri"/>
                <a:cs typeface="Calibri"/>
                <a:sym typeface="Calibri"/>
              </a:rPr>
              <a:t>One of the last things to be completed​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marL="711200" lvl="0" indent="-31194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769"/>
              <a:buFont typeface="Arial"/>
              <a:buChar char="●"/>
            </a:pPr>
            <a:r>
              <a:rPr lang="en" sz="2600">
                <a:latin typeface="Calibri"/>
                <a:ea typeface="Calibri"/>
                <a:cs typeface="Calibri"/>
                <a:sym typeface="Calibri"/>
              </a:rPr>
              <a:t>Work Completed​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marL="1206500" lvl="0" indent="-29805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9545"/>
              <a:buFont typeface="Arial"/>
              <a:buChar char="●"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Overall Code Design​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1206500" lvl="0" indent="-29805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9545"/>
              <a:buFont typeface="Arial"/>
              <a:buChar char="●"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Code Proof of Concepts​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1206500" lvl="0" indent="-29805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9545"/>
              <a:buFont typeface="Arial"/>
              <a:buChar char="●"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"untested" Code​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711200" lvl="0" indent="-31194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769"/>
              <a:buFont typeface="Arial"/>
              <a:buChar char="●"/>
            </a:pPr>
            <a:r>
              <a:rPr lang="en" sz="2600">
                <a:latin typeface="Calibri"/>
                <a:ea typeface="Calibri"/>
                <a:cs typeface="Calibri"/>
                <a:sym typeface="Calibri"/>
              </a:rPr>
              <a:t>Work Remaining​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marL="1206500" lvl="0" indent="-29805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9545"/>
              <a:buFont typeface="Arial"/>
              <a:buChar char="●"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Finish Development​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1206500" lvl="0" indent="-29805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9545"/>
              <a:buFont typeface="Arial"/>
              <a:buChar char="●"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Rigorous Testing / Software Corrections as Needed​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1206500" lvl="0" indent="-29805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9545"/>
              <a:buFont typeface="Arial"/>
              <a:buChar char="●"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Documentation​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1206500" lvl="0" indent="-29805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9545"/>
              <a:buFont typeface="Arial"/>
              <a:buChar char="●"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Additional Features Development​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500">
                <a:latin typeface="Arial"/>
                <a:ea typeface="Arial"/>
                <a:cs typeface="Arial"/>
                <a:sym typeface="Arial"/>
              </a:rPr>
              <a:t>Arduino​</a:t>
            </a:r>
            <a:endParaRPr sz="3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500"/>
          </a:p>
        </p:txBody>
      </p:sp>
      <p:sp>
        <p:nvSpPr>
          <p:cNvPr id="203" name="Google Shape;203;p2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711200" lvl="0" indent="-346075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Well Established Standard​</a:t>
            </a:r>
            <a:endParaRPr sz="1850">
              <a:latin typeface="Calibri"/>
              <a:ea typeface="Calibri"/>
              <a:cs typeface="Calibri"/>
              <a:sym typeface="Calibri"/>
            </a:endParaRPr>
          </a:p>
          <a:p>
            <a:pPr marL="711200" lvl="0" indent="-34607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●"/>
            </a:pPr>
            <a:r>
              <a:rPr lang="en" sz="1850">
                <a:latin typeface="Calibri"/>
                <a:ea typeface="Calibri"/>
                <a:cs typeface="Calibri"/>
                <a:sym typeface="Calibri"/>
              </a:rPr>
              <a:t>Abstraction​</a:t>
            </a:r>
            <a:endParaRPr sz="185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E522C-C175-4B70-B6B6-51B303D08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5970" y="1769918"/>
            <a:ext cx="5364720" cy="801832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Microcontroller Unit</a:t>
            </a:r>
          </a:p>
        </p:txBody>
      </p:sp>
    </p:spTree>
    <p:extLst>
      <p:ext uri="{BB962C8B-B14F-4D97-AF65-F5344CB8AC3E}">
        <p14:creationId xmlns:p14="http://schemas.microsoft.com/office/powerpoint/2010/main" val="679650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500" dirty="0">
                <a:latin typeface="Arial"/>
                <a:ea typeface="Arial"/>
                <a:cs typeface="Arial"/>
                <a:sym typeface="Arial"/>
              </a:rPr>
              <a:t>MCU Choice – ESP32​</a:t>
            </a:r>
            <a:endParaRPr sz="35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500" dirty="0"/>
          </a:p>
        </p:txBody>
      </p:sp>
      <p:sp>
        <p:nvSpPr>
          <p:cNvPr id="167" name="Google Shape;167;p1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" sz="1850" dirty="0">
                <a:latin typeface="Calibri"/>
                <a:ea typeface="Calibri"/>
                <a:cs typeface="Calibri"/>
                <a:sym typeface="Calibri"/>
              </a:rPr>
              <a:t>​</a:t>
            </a:r>
            <a:r>
              <a:rPr lang="en-US" sz="1600" dirty="0"/>
              <a:t>ESP32-WROOM on ESP32 Koala Development Board</a:t>
            </a:r>
          </a:p>
          <a:p>
            <a:pPr lvl="1"/>
            <a:r>
              <a:rPr lang="en-US" sz="1400" dirty="0"/>
              <a:t>Dual-core CPU</a:t>
            </a:r>
          </a:p>
          <a:p>
            <a:pPr lvl="1"/>
            <a:r>
              <a:rPr lang="en-US" sz="1400" dirty="0"/>
              <a:t>Operating voltage/Power Supply of 3.0 – 3.6V</a:t>
            </a:r>
          </a:p>
          <a:p>
            <a:pPr lvl="1"/>
            <a:r>
              <a:rPr lang="en-US" sz="1400" dirty="0"/>
              <a:t>Operating current ~ 80mA</a:t>
            </a:r>
          </a:p>
          <a:p>
            <a:pPr lvl="1"/>
            <a:r>
              <a:rPr lang="en-US" sz="1400" dirty="0"/>
              <a:t>4Mb flash</a:t>
            </a:r>
          </a:p>
          <a:p>
            <a:pPr marL="4953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5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50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EE49D8C-D4F3-4EDC-B09D-BE64DD0A5A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49" t="25523" r="19602" b="20880"/>
          <a:stretch/>
        </p:blipFill>
        <p:spPr>
          <a:xfrm rot="5400000">
            <a:off x="1079103" y="2337282"/>
            <a:ext cx="2044293" cy="3265730"/>
          </a:xfrm>
          <a:prstGeom prst="rect">
            <a:avLst/>
          </a:prstGeom>
        </p:spPr>
      </p:pic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C44C3B93-0676-4C39-B317-51A1EC0D81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29" t="53113" r="11262" b="13623"/>
          <a:stretch/>
        </p:blipFill>
        <p:spPr>
          <a:xfrm rot="5400000">
            <a:off x="5642882" y="2140391"/>
            <a:ext cx="3999487" cy="1765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D7DFC4-D70D-440F-AC8A-6CEE924778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553" t="30991" r="29233" b="41144"/>
          <a:stretch/>
        </p:blipFill>
        <p:spPr>
          <a:xfrm rot="5400000">
            <a:off x="4224846" y="2721601"/>
            <a:ext cx="2044290" cy="249709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500" dirty="0">
                <a:latin typeface="Arial"/>
                <a:ea typeface="Arial"/>
                <a:cs typeface="Arial"/>
                <a:sym typeface="Arial"/>
              </a:rPr>
              <a:t>Inner workings of the MCU​</a:t>
            </a:r>
            <a:endParaRPr sz="35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500" dirty="0"/>
          </a:p>
        </p:txBody>
      </p:sp>
      <p:pic>
        <p:nvPicPr>
          <p:cNvPr id="7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9962A5A-C780-4B24-82D0-5B1089D2F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450" y="1255848"/>
            <a:ext cx="6129100" cy="3828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1052550" y="2071721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500" dirty="0">
                <a:latin typeface="Arial"/>
                <a:ea typeface="Arial"/>
                <a:cs typeface="Arial"/>
                <a:sym typeface="Arial"/>
              </a:rPr>
              <a:t>Administrative</a:t>
            </a:r>
            <a:r>
              <a:rPr lang="en" sz="3500" dirty="0">
                <a:latin typeface="Arial"/>
                <a:ea typeface="Arial"/>
                <a:cs typeface="Arial"/>
                <a:sym typeface="Arial"/>
              </a:rPr>
              <a:t> Content​</a:t>
            </a:r>
            <a:endParaRPr sz="35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rPr lang="en" sz="3520" dirty="0">
                <a:latin typeface="Arial"/>
                <a:ea typeface="Arial"/>
                <a:cs typeface="Arial"/>
                <a:sym typeface="Arial"/>
              </a:rPr>
              <a:t>Goals and Objectives​</a:t>
            </a:r>
            <a:endParaRPr sz="352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1360" dirty="0"/>
          </a:p>
        </p:txBody>
      </p:sp>
      <p:sp>
        <p:nvSpPr>
          <p:cNvPr id="147" name="Google Shape;147;p1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dirty="0"/>
              <a:t>Cheap electric blind</a:t>
            </a:r>
          </a:p>
          <a:p>
            <a:r>
              <a:rPr lang="en-US" sz="2400" dirty="0"/>
              <a:t>Low activation time</a:t>
            </a:r>
          </a:p>
          <a:p>
            <a:r>
              <a:rPr lang="en-US" sz="2400" dirty="0"/>
              <a:t>Low power consumption</a:t>
            </a:r>
          </a:p>
          <a:p>
            <a:r>
              <a:rPr lang="en-US" sz="2400" dirty="0"/>
              <a:t>Multiple activation methods for automating the process of interacting with a window</a:t>
            </a:r>
          </a:p>
          <a:p>
            <a:pPr lvl="1"/>
            <a:r>
              <a:rPr lang="en-US" dirty="0"/>
              <a:t>Switch</a:t>
            </a:r>
          </a:p>
          <a:p>
            <a:pPr lvl="1"/>
            <a:r>
              <a:rPr lang="en-US" dirty="0"/>
              <a:t>Human presence</a:t>
            </a:r>
          </a:p>
          <a:p>
            <a:pPr lvl="1"/>
            <a:r>
              <a:rPr lang="en-US" dirty="0"/>
              <a:t>Digital Application</a:t>
            </a:r>
          </a:p>
          <a:p>
            <a:pPr marL="4953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500" dirty="0">
                <a:latin typeface="Arial"/>
                <a:ea typeface="Arial"/>
                <a:cs typeface="Arial"/>
                <a:sym typeface="Arial"/>
              </a:rPr>
              <a:t>Work Distribution​</a:t>
            </a:r>
            <a:endParaRPr sz="35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5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D337F42-5517-4EA6-933E-79CA51478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865887"/>
              </p:ext>
            </p:extLst>
          </p:nvPr>
        </p:nvGraphicFramePr>
        <p:xfrm>
          <a:off x="1445168" y="1497329"/>
          <a:ext cx="6105356" cy="1524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88807">
                  <a:extLst>
                    <a:ext uri="{9D8B030D-6E8A-4147-A177-3AD203B41FA5}">
                      <a16:colId xmlns:a16="http://schemas.microsoft.com/office/drawing/2014/main" val="3402843490"/>
                    </a:ext>
                  </a:extLst>
                </a:gridCol>
                <a:gridCol w="1428143">
                  <a:extLst>
                    <a:ext uri="{9D8B030D-6E8A-4147-A177-3AD203B41FA5}">
                      <a16:colId xmlns:a16="http://schemas.microsoft.com/office/drawing/2014/main" val="796676534"/>
                    </a:ext>
                  </a:extLst>
                </a:gridCol>
                <a:gridCol w="1428142">
                  <a:extLst>
                    <a:ext uri="{9D8B030D-6E8A-4147-A177-3AD203B41FA5}">
                      <a16:colId xmlns:a16="http://schemas.microsoft.com/office/drawing/2014/main" val="760776516"/>
                    </a:ext>
                  </a:extLst>
                </a:gridCol>
                <a:gridCol w="1060264">
                  <a:extLst>
                    <a:ext uri="{9D8B030D-6E8A-4147-A177-3AD203B41FA5}">
                      <a16:colId xmlns:a16="http://schemas.microsoft.com/office/drawing/2014/main" val="1652688372"/>
                    </a:ext>
                  </a:extLst>
                </a:gridCol>
              </a:tblGrid>
              <a:tr h="284337">
                <a:tc>
                  <a:txBody>
                    <a:bodyPr/>
                    <a:lstStyle/>
                    <a:p>
                      <a:r>
                        <a:rPr lang="en-US" dirty="0"/>
                        <a:t>Team 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Hardware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MCU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856402"/>
                  </a:ext>
                </a:extLst>
              </a:tr>
              <a:tr h="287642">
                <a:tc>
                  <a:txBody>
                    <a:bodyPr/>
                    <a:lstStyle/>
                    <a:p>
                      <a:r>
                        <a:rPr lang="en-US" dirty="0"/>
                        <a:t>Ryan Meinke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699360"/>
                  </a:ext>
                </a:extLst>
              </a:tr>
              <a:tr h="284499">
                <a:tc>
                  <a:txBody>
                    <a:bodyPr/>
                    <a:lstStyle/>
                    <a:p>
                      <a:r>
                        <a:rPr lang="en-US" dirty="0"/>
                        <a:t>Tien Tran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934999"/>
                  </a:ext>
                </a:extLst>
              </a:tr>
              <a:tr h="281357">
                <a:tc>
                  <a:txBody>
                    <a:bodyPr/>
                    <a:lstStyle/>
                    <a:p>
                      <a:r>
                        <a:rPr lang="en-US" dirty="0"/>
                        <a:t>Joshua Forrest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470226"/>
                  </a:ext>
                </a:extLst>
              </a:tr>
              <a:tr h="273501">
                <a:tc>
                  <a:txBody>
                    <a:bodyPr/>
                    <a:lstStyle/>
                    <a:p>
                      <a:r>
                        <a:rPr lang="en-US" dirty="0"/>
                        <a:t>Adedoyin Adepegba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493303"/>
                  </a:ext>
                </a:extLst>
              </a:tr>
            </a:tbl>
          </a:graphicData>
        </a:graphic>
      </p:graphicFrame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59D9B453-F1E7-4608-A7FD-5DEF421D4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6989" y="2178423"/>
            <a:ext cx="239144" cy="262218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1D99567B-65B1-4CCF-B0BA-CC7522FCD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6989" y="2440641"/>
            <a:ext cx="239144" cy="262218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B2A0DBC1-3AB5-49FB-8624-FC4CAD33E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0563" y="1849194"/>
            <a:ext cx="239144" cy="262218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6DC46E4E-7EEC-4686-A953-DE143C9F7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8308" y="2771660"/>
            <a:ext cx="239144" cy="26221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rPr lang="en" sz="3500" dirty="0">
                <a:latin typeface="Arial"/>
                <a:ea typeface="Arial"/>
                <a:cs typeface="Arial"/>
                <a:sym typeface="Arial"/>
              </a:rPr>
              <a:t>Budget​</a:t>
            </a:r>
            <a:endParaRPr sz="35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3500" dirty="0"/>
          </a:p>
        </p:txBody>
      </p:sp>
      <p:pic>
        <p:nvPicPr>
          <p:cNvPr id="4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546F5C70-3B98-40FA-9B42-EAFA8EA033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"/>
          <a:stretch/>
        </p:blipFill>
        <p:spPr>
          <a:xfrm>
            <a:off x="1297500" y="1307850"/>
            <a:ext cx="5470945" cy="3730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300" dirty="0">
                <a:latin typeface="Arial"/>
                <a:ea typeface="Arial"/>
                <a:cs typeface="Arial"/>
                <a:sym typeface="Arial"/>
              </a:rPr>
              <a:t>Work Progress​</a:t>
            </a:r>
            <a:endParaRPr sz="33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300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9634EBE-FF4E-498F-8C78-FE3C42448C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802207"/>
              </p:ext>
            </p:extLst>
          </p:nvPr>
        </p:nvGraphicFramePr>
        <p:xfrm>
          <a:off x="1297499" y="1259785"/>
          <a:ext cx="6156849" cy="3595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83886-6253-4354-B5E6-1B020419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50" y="2114700"/>
            <a:ext cx="7038900" cy="914100"/>
          </a:xfrm>
        </p:spPr>
        <p:txBody>
          <a:bodyPr/>
          <a:lstStyle/>
          <a:p>
            <a:pPr algn="ctr"/>
            <a:r>
              <a:rPr lang="en-US" dirty="0"/>
              <a:t>Questions???</a:t>
            </a:r>
          </a:p>
        </p:txBody>
      </p:sp>
    </p:spTree>
    <p:extLst>
      <p:ext uri="{BB962C8B-B14F-4D97-AF65-F5344CB8AC3E}">
        <p14:creationId xmlns:p14="http://schemas.microsoft.com/office/powerpoint/2010/main" val="996016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rPr lang="en" sz="3520" dirty="0">
                <a:latin typeface="Arial"/>
                <a:ea typeface="Arial"/>
                <a:cs typeface="Arial"/>
                <a:sym typeface="Arial"/>
              </a:rPr>
              <a:t>Requirement Specifications​</a:t>
            </a:r>
            <a:endParaRPr sz="352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1360" dirty="0"/>
          </a:p>
        </p:txBody>
      </p:sp>
      <p:sp>
        <p:nvSpPr>
          <p:cNvPr id="153" name="Google Shape;153;p16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953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50" dirty="0"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85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50" dirty="0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F7E676F5-75E5-46B0-8E71-054FC02BA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60" y="1567550"/>
            <a:ext cx="7317336" cy="3301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4800" dirty="0">
                <a:latin typeface="Arial"/>
                <a:ea typeface="Arial"/>
                <a:cs typeface="Arial"/>
                <a:sym typeface="Arial"/>
              </a:rPr>
              <a:t>Overall Block Diagram</a:t>
            </a:r>
            <a:endParaRPr sz="4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ADA34002-3929-419A-8452-6F4CC5D94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125" y="1307850"/>
            <a:ext cx="6343650" cy="3571898"/>
          </a:xfr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05C3A812-8E14-4473-8996-1AFAD641E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07850"/>
            <a:ext cx="6768752" cy="381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434572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58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Hardware</a:t>
            </a:r>
            <a:endParaRPr dirty="0"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74"/>
    </mc:Choice>
    <mc:Fallback xmlns="">
      <p:transition spd="slow" advTm="2927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D2A399-E440-4057-8878-61841D923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Power Design</a:t>
            </a:r>
          </a:p>
        </p:txBody>
      </p: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1E1191A3-4F08-4A0C-8274-086BE9DE5E14}"/>
              </a:ext>
            </a:extLst>
          </p:cNvPr>
          <p:cNvGraphicFramePr>
            <a:graphicFrameLocks/>
          </p:cNvGraphicFramePr>
          <p:nvPr/>
        </p:nvGraphicFramePr>
        <p:xfrm>
          <a:off x="640080" y="1632064"/>
          <a:ext cx="7955280" cy="3038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8820">
                  <a:extLst>
                    <a:ext uri="{9D8B030D-6E8A-4147-A177-3AD203B41FA5}">
                      <a16:colId xmlns:a16="http://schemas.microsoft.com/office/drawing/2014/main" val="3047668405"/>
                    </a:ext>
                  </a:extLst>
                </a:gridCol>
                <a:gridCol w="1988820">
                  <a:extLst>
                    <a:ext uri="{9D8B030D-6E8A-4147-A177-3AD203B41FA5}">
                      <a16:colId xmlns:a16="http://schemas.microsoft.com/office/drawing/2014/main" val="3445598797"/>
                    </a:ext>
                  </a:extLst>
                </a:gridCol>
                <a:gridCol w="1988820">
                  <a:extLst>
                    <a:ext uri="{9D8B030D-6E8A-4147-A177-3AD203B41FA5}">
                      <a16:colId xmlns:a16="http://schemas.microsoft.com/office/drawing/2014/main" val="1675860111"/>
                    </a:ext>
                  </a:extLst>
                </a:gridCol>
                <a:gridCol w="1988820">
                  <a:extLst>
                    <a:ext uri="{9D8B030D-6E8A-4147-A177-3AD203B41FA5}">
                      <a16:colId xmlns:a16="http://schemas.microsoft.com/office/drawing/2014/main" val="606517232"/>
                    </a:ext>
                  </a:extLst>
                </a:gridCol>
              </a:tblGrid>
              <a:tr h="56646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/>
                        <a:t>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Operating Voltage</a:t>
                      </a:r>
                    </a:p>
                    <a:p>
                      <a:pPr algn="ctr"/>
                      <a:r>
                        <a:rPr lang="en-US" dirty="0"/>
                        <a:t>(V)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Operating Current</a:t>
                      </a:r>
                    </a:p>
                    <a:p>
                      <a:pPr algn="ctr"/>
                      <a:r>
                        <a:rPr lang="en-US" dirty="0"/>
                        <a:t>(mA)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Power Consumption</a:t>
                      </a:r>
                    </a:p>
                    <a:p>
                      <a:pPr algn="ctr"/>
                      <a:r>
                        <a:rPr lang="en-US" dirty="0"/>
                        <a:t>(W)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695696"/>
                  </a:ext>
                </a:extLst>
              </a:tr>
              <a:tr h="3332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PIR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0.160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556954"/>
                  </a:ext>
                </a:extLst>
              </a:tr>
              <a:tr h="3332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0.264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485935"/>
                  </a:ext>
                </a:extLst>
              </a:tr>
              <a:tr h="3332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PDLC Film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0.372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241476"/>
                  </a:ext>
                </a:extLst>
              </a:tr>
              <a:tr h="56646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Relay</a:t>
                      </a:r>
                    </a:p>
                    <a:p>
                      <a:pPr algn="ctr"/>
                      <a:r>
                        <a:rPr lang="en-US" dirty="0"/>
                        <a:t>(Dissipation power)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/>
                        <a:t>1.350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038366"/>
                  </a:ext>
                </a:extLst>
              </a:tr>
              <a:tr h="40659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Transformer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865583"/>
                  </a:ext>
                </a:extLst>
              </a:tr>
              <a:tr h="499823">
                <a:tc gridSpan="3">
                  <a:txBody>
                    <a:bodyPr/>
                    <a:lstStyle/>
                    <a:p>
                      <a:pPr lvl="1" algn="ctr">
                        <a:lnSpc>
                          <a:spcPct val="100000"/>
                        </a:lnSpc>
                        <a:spcBef>
                          <a:spcPts val="1800"/>
                        </a:spcBef>
                      </a:pPr>
                      <a:r>
                        <a:rPr lang="en-US" sz="2400" b="1" dirty="0"/>
                        <a:t>Total Power Consumption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8.146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61628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"/>
    </mc:Choice>
    <mc:Fallback xmlns="">
      <p:transition spd="slow" advTm="25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528448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rPr lang="en-US" sz="3600" dirty="0"/>
              <a:t>Proximity Sensing Technology</a:t>
            </a:r>
            <a:endParaRPr sz="3500" dirty="0"/>
          </a:p>
        </p:txBody>
      </p:sp>
      <p:sp>
        <p:nvSpPr>
          <p:cNvPr id="141" name="Google Shape;141;p1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Inductive Proximity Sensor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Capacitive Proximity Sensor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Magnetic Proximity Sensor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Ultrasonic Proximity Sensor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Photoelectric Proximity Sensor</a:t>
            </a:r>
          </a:p>
          <a:p>
            <a:pPr marL="1257300" lvl="2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/>
              <a:t>Thru-Beam Mode</a:t>
            </a:r>
          </a:p>
          <a:p>
            <a:pPr marL="1257300" lvl="2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/>
              <a:t>Retroreflective Mode</a:t>
            </a:r>
          </a:p>
          <a:p>
            <a:pPr marL="1257300" lvl="2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/>
              <a:t>Diffused Mode</a:t>
            </a:r>
            <a:endParaRPr lang="en-US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1162033" y="-189654"/>
            <a:ext cx="7704260" cy="13275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rPr lang="en-US" sz="3200" dirty="0"/>
              <a:t>Different Modes for Photoelectric Proximity Sensing Technology</a:t>
            </a:r>
            <a:endParaRPr sz="3200" dirty="0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24B1BF81-7A4B-491C-99F1-45B591E59F9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16" y="1320290"/>
            <a:ext cx="7421677" cy="3616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ocus">
    <a:dk1>
      <a:srgbClr val="1B212C"/>
    </a:dk1>
    <a:lt1>
      <a:srgbClr val="FFFFFF"/>
    </a:lt1>
    <a:dk2>
      <a:srgbClr val="D9D9D9"/>
    </a:dk2>
    <a:lt2>
      <a:srgbClr val="82C7A5"/>
    </a:lt2>
    <a:accent1>
      <a:srgbClr val="0145AC"/>
    </a:accent1>
    <a:accent2>
      <a:srgbClr val="EECE1A"/>
    </a:accent2>
    <a:accent3>
      <a:srgbClr val="4E5567"/>
    </a:accent3>
    <a:accent4>
      <a:srgbClr val="F4D6AD"/>
    </a:accent4>
    <a:accent5>
      <a:srgbClr val="7890CD"/>
    </a:accent5>
    <a:accent6>
      <a:srgbClr val="F15E22"/>
    </a:accent6>
    <a:hlink>
      <a:srgbClr val="7890CD"/>
    </a:hlink>
    <a:folHlink>
      <a:srgbClr val="7890C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</TotalTime>
  <Words>647</Words>
  <Application>Microsoft Office PowerPoint</Application>
  <PresentationFormat>On-screen Show (16:9)</PresentationFormat>
  <Paragraphs>197</Paragraphs>
  <Slides>33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Wingdings</vt:lpstr>
      <vt:lpstr>Lato</vt:lpstr>
      <vt:lpstr>Montserrat</vt:lpstr>
      <vt:lpstr>Calibri</vt:lpstr>
      <vt:lpstr>Focus</vt:lpstr>
      <vt:lpstr>Electric Blind​ Group 13</vt:lpstr>
      <vt:lpstr>Project Motivation​ </vt:lpstr>
      <vt:lpstr>Goals and Objectives​ </vt:lpstr>
      <vt:lpstr>Requirement Specifications​ </vt:lpstr>
      <vt:lpstr>Overall Block Diagram </vt:lpstr>
      <vt:lpstr>Hardware</vt:lpstr>
      <vt:lpstr>Power Design</vt:lpstr>
      <vt:lpstr>Proximity Sensing Technology</vt:lpstr>
      <vt:lpstr>Different Modes for Photoelectric Proximity Sensing Technology</vt:lpstr>
      <vt:lpstr>MCM 287-18001 PIR Sensor</vt:lpstr>
      <vt:lpstr>PIR Proximity Sensor </vt:lpstr>
      <vt:lpstr>Voltage Regulator</vt:lpstr>
      <vt:lpstr>Testing Circuit</vt:lpstr>
      <vt:lpstr>Software​ </vt:lpstr>
      <vt:lpstr>Software Core Functionalities​ </vt:lpstr>
      <vt:lpstr>Control Smart Glass Functionality​ </vt:lpstr>
      <vt:lpstr>Manage Input/Output Functionality​ </vt:lpstr>
      <vt:lpstr>Software Diagram​ </vt:lpstr>
      <vt:lpstr>Modularization​ </vt:lpstr>
      <vt:lpstr>Proximity Sensor Input​ </vt:lpstr>
      <vt:lpstr>IPv4 Network Input​ </vt:lpstr>
      <vt:lpstr>Custom Protocol​ </vt:lpstr>
      <vt:lpstr>Code Quality Controls​ </vt:lpstr>
      <vt:lpstr>Work Completed vs Work Remaining​ </vt:lpstr>
      <vt:lpstr>Arduino​ </vt:lpstr>
      <vt:lpstr>Microcontroller Unit</vt:lpstr>
      <vt:lpstr>MCU Choice – ESP32​ </vt:lpstr>
      <vt:lpstr>Inner workings of the MCU​ </vt:lpstr>
      <vt:lpstr>Administrative Content​ </vt:lpstr>
      <vt:lpstr>Work Distribution​ </vt:lpstr>
      <vt:lpstr>Budget​ </vt:lpstr>
      <vt:lpstr>Work Progress​ </vt:lpstr>
      <vt:lpstr>Questions???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</dc:title>
  <dc:creator>Adedoyin Adepegba</dc:creator>
  <cp:lastModifiedBy>Adedoyin Adepegba</cp:lastModifiedBy>
  <cp:revision>13</cp:revision>
  <dcterms:modified xsi:type="dcterms:W3CDTF">2021-06-13T23:49:18Z</dcterms:modified>
</cp:coreProperties>
</file>